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iYjZNO4rNxWge3dPYdp7UDQDAH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f0d2f66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ef0d2f667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f0d2f66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ef0d2f667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f0d2f667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ef0d2f667d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12450" y="2435275"/>
            <a:ext cx="10967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딥러닝을 이용한 SMP 예측 모델 개발 및 시각화 </a:t>
            </a:r>
            <a:endParaRPr b="1" i="1" sz="4400" u="none" cap="none" strike="noStrik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429000" y="3403799"/>
            <a:ext cx="5435600" cy="361950"/>
          </a:xfrm>
          <a:prstGeom prst="rect">
            <a:avLst/>
          </a:prstGeom>
          <a:solidFill>
            <a:srgbClr val="023141"/>
          </a:solidFill>
          <a:ln>
            <a:noFill/>
          </a:ln>
          <a:effectLst>
            <a:outerShdw rotWithShape="0" algn="t" dir="5400000" dist="63500">
              <a:srgbClr val="1FDE7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컴퓨터공학과 2016014158 장규범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242886" y="285750"/>
            <a:ext cx="11706225" cy="6572250"/>
          </a:xfrm>
          <a:prstGeom prst="round2SameRect">
            <a:avLst>
              <a:gd fmla="val 918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01600" rotWithShape="0" dir="16200000" dist="38100">
              <a:srgbClr val="000000">
                <a:alpha val="1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242887" y="285750"/>
            <a:ext cx="11706225" cy="36195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3141"/>
          </a:solidFill>
          <a:ln>
            <a:noFill/>
          </a:ln>
          <a:effectLst>
            <a:outerShdw rotWithShape="0" algn="t" dir="5400000" dist="63500">
              <a:srgbClr val="1FDE7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SMP란?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2"/>
          <p:cNvGrpSpPr/>
          <p:nvPr/>
        </p:nvGrpSpPr>
        <p:grpSpPr>
          <a:xfrm>
            <a:off x="608914" y="379045"/>
            <a:ext cx="11143262" cy="215444"/>
            <a:chOff x="608914" y="379045"/>
            <a:chExt cx="11143262" cy="215444"/>
          </a:xfrm>
        </p:grpSpPr>
        <p:grpSp>
          <p:nvGrpSpPr>
            <p:cNvPr id="93" name="Google Shape;93;p2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94" name="Google Shape;94;p2"/>
              <p:cNvSpPr/>
              <p:nvPr/>
            </p:nvSpPr>
            <p:spPr>
              <a:xfrm>
                <a:off x="4594" y="900"/>
                <a:ext cx="102" cy="91"/>
              </a:xfrm>
              <a:custGeom>
                <a:rect b="b" l="l" r="r" t="t"/>
                <a:pathLst>
                  <a:path extrusionOk="0" h="273" w="307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768" y="900"/>
                <a:ext cx="102" cy="90"/>
              </a:xfrm>
              <a:custGeom>
                <a:rect b="b" l="l" r="r" t="t"/>
                <a:pathLst>
                  <a:path extrusionOk="0" h="271" w="307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4612" y="947"/>
                <a:ext cx="241" cy="246"/>
              </a:xfrm>
              <a:custGeom>
                <a:rect b="b" l="l" r="r" t="t"/>
                <a:pathLst>
                  <a:path extrusionOk="0" h="737" w="725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4716" y="1006"/>
                <a:ext cx="70" cy="99"/>
              </a:xfrm>
              <a:custGeom>
                <a:rect b="b" l="l" r="r" t="t"/>
                <a:pathLst>
                  <a:path extrusionOk="0" h="298" w="209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1899" y="577"/>
                <a:ext cx="271" cy="270"/>
              </a:xfrm>
              <a:custGeom>
                <a:rect b="b" l="l" r="r" t="t"/>
                <a:pathLst>
                  <a:path extrusionOk="0" h="811" w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83" y="660"/>
                <a:ext cx="103" cy="103"/>
              </a:xfrm>
              <a:custGeom>
                <a:rect b="b" l="l" r="r" t="t"/>
                <a:pathLst>
                  <a:path extrusionOk="0" h="308" w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747" y="423"/>
                <a:ext cx="575" cy="575"/>
              </a:xfrm>
              <a:custGeom>
                <a:rect b="b" l="l" r="r" t="t"/>
                <a:pathLst>
                  <a:path extrusionOk="0" h="1725" w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" name="Google Shape;102;p2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rect b="b" l="l" r="r" t="t"/>
              <a:pathLst>
                <a:path extrusionOk="0" h="1617" w="851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8914" y="397455"/>
              <a:ext cx="179805" cy="140525"/>
            </a:xfrm>
            <a:custGeom>
              <a:rect b="b" l="l" r="r" t="t"/>
              <a:pathLst>
                <a:path extrusionOk="0" h="4293" w="5492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71058" y="860128"/>
            <a:ext cx="343654" cy="1961570"/>
            <a:chOff x="92708" y="905455"/>
            <a:chExt cx="523875" cy="2990270"/>
          </a:xfrm>
        </p:grpSpPr>
        <p:sp>
          <p:nvSpPr>
            <p:cNvPr id="106" name="Google Shape;106;p2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fmla="val 16667" name="adj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" name="Google Shape;107;p2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108" name="Google Shape;108;p2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rect b="b" l="l" r="r" t="t"/>
                <a:pathLst>
                  <a:path extrusionOk="0" h="6502400" w="6502401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09" name="Google Shape;109;p2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110" name="Google Shape;110;p2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rect b="b" l="l" r="r" t="t"/>
                  <a:pathLst>
                    <a:path extrusionOk="0" h="3298" w="3212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rect b="b" l="l" r="r" t="t"/>
                  <a:pathLst>
                    <a:path extrusionOk="0" h="398" w="635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rect b="b" l="l" r="r" t="t"/>
                  <a:pathLst>
                    <a:path extrusionOk="0" h="538" w="52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rect b="b" l="l" r="r" t="t"/>
                  <a:pathLst>
                    <a:path extrusionOk="0" h="630" w="613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4" name="Google Shape;114;p2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115" name="Google Shape;115;p2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rect b="b" l="l" r="r" t="t"/>
                  <a:pathLst>
                    <a:path extrusionOk="0" h="1141" w="1058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rect b="b" l="l" r="r" t="t"/>
                  <a:pathLst>
                    <a:path extrusionOk="0" h="782" w="781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rect b="b" l="l" r="r" t="t"/>
                  <a:pathLst>
                    <a:path extrusionOk="0" h="19" w="134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0" name="Google Shape;120;p2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121" name="Google Shape;121;p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rect b="b" l="l" r="r" t="t"/>
                  <a:pathLst>
                    <a:path extrusionOk="0" h="455" w="421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rect b="b" l="l" r="r" t="t"/>
                  <a:pathLst>
                    <a:path extrusionOk="0" h="314" w="226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3" name="Google Shape;123;p2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124" name="Google Shape;124;p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rect b="b" l="l" r="r" t="t"/>
                  <a:pathLst>
                    <a:path extrusionOk="0" h="631" w="296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rect b="b" l="l" r="r" t="t"/>
                  <a:pathLst>
                    <a:path extrusionOk="0" h="274" w="429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29" name="Google Shape;129;p2"/>
          <p:cNvSpPr/>
          <p:nvPr/>
        </p:nvSpPr>
        <p:spPr>
          <a:xfrm>
            <a:off x="608925" y="860150"/>
            <a:ext cx="4344300" cy="5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SMP(System Marginal Price) 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계통 한계 가격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쉽게 설명드리면 전력 판매자가 발전한 전기 에너지를 전력중개소를 통해 한국전력공사에 파는 가격을 의미합니다. SMP는 모든 전력 판매 대금의 기본 베이스입니다.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우리나라의 전력시장 가격은 1시간 단위로 전력거래 하루 전에 결정됩니다.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하루전에 예측한 전력수요와 발전사의 공급 입찰이 만나는 점에서 결정되게 되는데 쉽게 말해 전력을 구매하고 싶은 구매자와 전력을 팔고 싶은 판매자가 각각 원하는 적 정 가격이 만나는 접점에서 거래가격이 결정됩니다.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SMP가 필요한 이유는 판매자가 다른 에너지원으로 전기 에너지를 만들어 내기까지 비용이 발생하게 되는데  이 비용은 사용하는 발전원별(유류, LNG, 석탄, 원전) 원가 구매 비용, 발전 시 사용되는 비용이 다릅니다. 따라서 발전에 드는 비용 평균치로 적정 한계선을 정해, 판매와 공급이 원활하게 하기위해 정해놓은 가격을 SMP라 합니다. 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변동 요인은 발전원별 원가 구매 비용을 고려하기 때문에 유가에 가장 크게 영향을 받습니다. 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SMP를 예측하게 되면 고객의 미래수익(전력판매수익)을 예상할 수 있습니다.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425" y="860150"/>
            <a:ext cx="6612823" cy="44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/>
          <p:nvPr/>
        </p:nvSpPr>
        <p:spPr>
          <a:xfrm>
            <a:off x="5203900" y="3933475"/>
            <a:ext cx="897900" cy="137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125" y="1919449"/>
            <a:ext cx="3449974" cy="205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134" y="1568500"/>
            <a:ext cx="3449966" cy="372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f0d2f667d_0_45"/>
          <p:cNvSpPr/>
          <p:nvPr/>
        </p:nvSpPr>
        <p:spPr>
          <a:xfrm>
            <a:off x="242886" y="285750"/>
            <a:ext cx="11706300" cy="6572100"/>
          </a:xfrm>
          <a:prstGeom prst="round2SameRect">
            <a:avLst>
              <a:gd fmla="val 918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01600" rotWithShape="0" dir="16200000" dist="38100">
              <a:srgbClr val="000000">
                <a:alpha val="156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ef0d2f667d_0_45"/>
          <p:cNvSpPr/>
          <p:nvPr/>
        </p:nvSpPr>
        <p:spPr>
          <a:xfrm>
            <a:off x="242887" y="285750"/>
            <a:ext cx="11706300" cy="362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3141"/>
          </a:solidFill>
          <a:ln>
            <a:noFill/>
          </a:ln>
          <a:effectLst>
            <a:outerShdw rotWithShape="0" algn="t" dir="5400000" dist="63500">
              <a:srgbClr val="1FDE7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사업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0" name="Google Shape;140;gef0d2f667d_0_45"/>
          <p:cNvGrpSpPr/>
          <p:nvPr/>
        </p:nvGrpSpPr>
        <p:grpSpPr>
          <a:xfrm>
            <a:off x="608914" y="379045"/>
            <a:ext cx="11143262" cy="215400"/>
            <a:chOff x="608914" y="379045"/>
            <a:chExt cx="11143262" cy="215400"/>
          </a:xfrm>
        </p:grpSpPr>
        <p:grpSp>
          <p:nvGrpSpPr>
            <p:cNvPr id="141" name="Google Shape;141;gef0d2f667d_0_45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142" name="Google Shape;142;gef0d2f667d_0_45"/>
              <p:cNvSpPr/>
              <p:nvPr/>
            </p:nvSpPr>
            <p:spPr>
              <a:xfrm>
                <a:off x="4594" y="900"/>
                <a:ext cx="102" cy="91"/>
              </a:xfrm>
              <a:custGeom>
                <a:rect b="b" l="l" r="r" t="t"/>
                <a:pathLst>
                  <a:path extrusionOk="0" h="273" w="307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gef0d2f667d_0_45"/>
              <p:cNvSpPr/>
              <p:nvPr/>
            </p:nvSpPr>
            <p:spPr>
              <a:xfrm>
                <a:off x="4768" y="900"/>
                <a:ext cx="102" cy="90"/>
              </a:xfrm>
              <a:custGeom>
                <a:rect b="b" l="l" r="r" t="t"/>
                <a:pathLst>
                  <a:path extrusionOk="0" h="271" w="307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gef0d2f667d_0_45"/>
              <p:cNvSpPr/>
              <p:nvPr/>
            </p:nvSpPr>
            <p:spPr>
              <a:xfrm>
                <a:off x="4612" y="947"/>
                <a:ext cx="241" cy="247"/>
              </a:xfrm>
              <a:custGeom>
                <a:rect b="b" l="l" r="r" t="t"/>
                <a:pathLst>
                  <a:path extrusionOk="0" h="737" w="725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gef0d2f667d_0_45"/>
              <p:cNvSpPr/>
              <p:nvPr/>
            </p:nvSpPr>
            <p:spPr>
              <a:xfrm>
                <a:off x="4716" y="1006"/>
                <a:ext cx="70" cy="99"/>
              </a:xfrm>
              <a:custGeom>
                <a:rect b="b" l="l" r="r" t="t"/>
                <a:pathLst>
                  <a:path extrusionOk="0" h="298" w="209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6" name="Google Shape;146;gef0d2f667d_0_45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147" name="Google Shape;147;gef0d2f667d_0_45"/>
              <p:cNvSpPr/>
              <p:nvPr/>
            </p:nvSpPr>
            <p:spPr>
              <a:xfrm>
                <a:off x="1899" y="577"/>
                <a:ext cx="272" cy="270"/>
              </a:xfrm>
              <a:custGeom>
                <a:rect b="b" l="l" r="r" t="t"/>
                <a:pathLst>
                  <a:path extrusionOk="0" h="811" w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" name="Google Shape;148;gef0d2f667d_0_45"/>
              <p:cNvSpPr/>
              <p:nvPr/>
            </p:nvSpPr>
            <p:spPr>
              <a:xfrm>
                <a:off x="1983" y="660"/>
                <a:ext cx="103" cy="103"/>
              </a:xfrm>
              <a:custGeom>
                <a:rect b="b" l="l" r="r" t="t"/>
                <a:pathLst>
                  <a:path extrusionOk="0" h="308" w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gef0d2f667d_0_45"/>
              <p:cNvSpPr/>
              <p:nvPr/>
            </p:nvSpPr>
            <p:spPr>
              <a:xfrm>
                <a:off x="1747" y="423"/>
                <a:ext cx="574" cy="574"/>
              </a:xfrm>
              <a:custGeom>
                <a:rect b="b" l="l" r="r" t="t"/>
                <a:pathLst>
                  <a:path extrusionOk="0" h="1725" w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0" name="Google Shape;150;gef0d2f667d_0_45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rect b="b" l="l" r="r" t="t"/>
              <a:pathLst>
                <a:path extrusionOk="0" h="1617" w="851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ef0d2f667d_0_45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ef0d2f667d_0_45"/>
            <p:cNvSpPr/>
            <p:nvPr/>
          </p:nvSpPr>
          <p:spPr>
            <a:xfrm>
              <a:off x="608914" y="397455"/>
              <a:ext cx="179808" cy="140521"/>
            </a:xfrm>
            <a:custGeom>
              <a:rect b="b" l="l" r="r" t="t"/>
              <a:pathLst>
                <a:path extrusionOk="0" h="4293" w="5492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3" name="Google Shape;153;gef0d2f667d_0_45"/>
          <p:cNvGrpSpPr/>
          <p:nvPr/>
        </p:nvGrpSpPr>
        <p:grpSpPr>
          <a:xfrm>
            <a:off x="71059" y="860142"/>
            <a:ext cx="343613" cy="1961702"/>
            <a:chOff x="92708" y="905455"/>
            <a:chExt cx="523800" cy="2990400"/>
          </a:xfrm>
        </p:grpSpPr>
        <p:sp>
          <p:nvSpPr>
            <p:cNvPr id="154" name="Google Shape;154;gef0d2f667d_0_45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fmla="val 16667" name="adj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5" name="Google Shape;155;gef0d2f667d_0_45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156" name="Google Shape;156;gef0d2f667d_0_45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rect b="b" l="l" r="r" t="t"/>
                <a:pathLst>
                  <a:path extrusionOk="0" h="6502400" w="6502401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7" name="Google Shape;157;gef0d2f667d_0_45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158" name="Google Shape;158;gef0d2f667d_0_45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rect b="b" l="l" r="r" t="t"/>
                  <a:pathLst>
                    <a:path extrusionOk="0" h="3298" w="3212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9" name="Google Shape;159;gef0d2f667d_0_45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rect b="b" l="l" r="r" t="t"/>
                  <a:pathLst>
                    <a:path extrusionOk="0" h="398" w="635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0" name="Google Shape;160;gef0d2f667d_0_45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rect b="b" l="l" r="r" t="t"/>
                  <a:pathLst>
                    <a:path extrusionOk="0" h="538" w="52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1" name="Google Shape;161;gef0d2f667d_0_45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rect b="b" l="l" r="r" t="t"/>
                  <a:pathLst>
                    <a:path extrusionOk="0" h="630" w="613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2" name="Google Shape;162;gef0d2f667d_0_45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163" name="Google Shape;163;gef0d2f667d_0_45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rect b="b" l="l" r="r" t="t"/>
                  <a:pathLst>
                    <a:path extrusionOk="0" h="1141" w="1058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4" name="Google Shape;164;gef0d2f667d_0_45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rect b="b" l="l" r="r" t="t"/>
                  <a:pathLst>
                    <a:path extrusionOk="0" h="782" w="781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5" name="Google Shape;165;gef0d2f667d_0_45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" name="Google Shape;166;gef0d2f667d_0_45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" name="Google Shape;167;gef0d2f667d_0_45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rect b="b" l="l" r="r" t="t"/>
                  <a:pathLst>
                    <a:path extrusionOk="0" h="19" w="134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8" name="Google Shape;168;gef0d2f667d_0_45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69" name="Google Shape;169;gef0d2f667d_0_45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rect b="b" l="l" r="r" t="t"/>
                  <a:pathLst>
                    <a:path extrusionOk="0" h="455" w="421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" name="Google Shape;170;gef0d2f667d_0_45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rect b="b" l="l" r="r" t="t"/>
                  <a:pathLst>
                    <a:path extrusionOk="0" h="314" w="226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71" name="Google Shape;171;gef0d2f667d_0_45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72" name="Google Shape;172;gef0d2f667d_0_45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rect b="b" l="l" r="r" t="t"/>
                  <a:pathLst>
                    <a:path extrusionOk="0" h="631" w="296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3" name="Google Shape;173;gef0d2f667d_0_45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4" name="Google Shape;174;gef0d2f667d_0_45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ef0d2f667d_0_45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6" name="Google Shape;176;gef0d2f667d_0_45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rect b="b" l="l" r="r" t="t"/>
                  <a:pathLst>
                    <a:path extrusionOk="0" h="274" w="429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177" name="Google Shape;177;gef0d2f667d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611" y="1957051"/>
            <a:ext cx="6925875" cy="44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ef0d2f667d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50" y="860150"/>
            <a:ext cx="3986675" cy="9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ef0d2f667d_0_45"/>
          <p:cNvCxnSpPr/>
          <p:nvPr/>
        </p:nvCxnSpPr>
        <p:spPr>
          <a:xfrm>
            <a:off x="3568550" y="5572650"/>
            <a:ext cx="104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ef0d2f667d_0_45"/>
          <p:cNvCxnSpPr/>
          <p:nvPr/>
        </p:nvCxnSpPr>
        <p:spPr>
          <a:xfrm flipH="1" rot="10800000">
            <a:off x="5302250" y="5318850"/>
            <a:ext cx="1124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f0d2f667d_0_1"/>
          <p:cNvSpPr/>
          <p:nvPr/>
        </p:nvSpPr>
        <p:spPr>
          <a:xfrm>
            <a:off x="242886" y="285750"/>
            <a:ext cx="11706300" cy="6572100"/>
          </a:xfrm>
          <a:prstGeom prst="round2SameRect">
            <a:avLst>
              <a:gd fmla="val 918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01600" rotWithShape="0" dir="16200000" dist="38100">
              <a:srgbClr val="000000">
                <a:alpha val="156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ef0d2f667d_0_1"/>
          <p:cNvSpPr/>
          <p:nvPr/>
        </p:nvSpPr>
        <p:spPr>
          <a:xfrm>
            <a:off x="242887" y="285750"/>
            <a:ext cx="11706300" cy="362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3141"/>
          </a:solidFill>
          <a:ln>
            <a:noFill/>
          </a:ln>
          <a:effectLst>
            <a:outerShdw rotWithShape="0" algn="t" dir="5400000" dist="63500">
              <a:srgbClr val="1FDE7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사업</a:t>
            </a:r>
            <a:endParaRPr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gef0d2f667d_0_1"/>
          <p:cNvGrpSpPr/>
          <p:nvPr/>
        </p:nvGrpSpPr>
        <p:grpSpPr>
          <a:xfrm>
            <a:off x="608914" y="379045"/>
            <a:ext cx="11143262" cy="215400"/>
            <a:chOff x="608914" y="379045"/>
            <a:chExt cx="11143262" cy="215400"/>
          </a:xfrm>
        </p:grpSpPr>
        <p:grpSp>
          <p:nvGrpSpPr>
            <p:cNvPr id="188" name="Google Shape;188;gef0d2f667d_0_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189" name="Google Shape;189;gef0d2f667d_0_1"/>
              <p:cNvSpPr/>
              <p:nvPr/>
            </p:nvSpPr>
            <p:spPr>
              <a:xfrm>
                <a:off x="4594" y="900"/>
                <a:ext cx="102" cy="91"/>
              </a:xfrm>
              <a:custGeom>
                <a:rect b="b" l="l" r="r" t="t"/>
                <a:pathLst>
                  <a:path extrusionOk="0" h="273" w="307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gef0d2f667d_0_1"/>
              <p:cNvSpPr/>
              <p:nvPr/>
            </p:nvSpPr>
            <p:spPr>
              <a:xfrm>
                <a:off x="4768" y="900"/>
                <a:ext cx="102" cy="90"/>
              </a:xfrm>
              <a:custGeom>
                <a:rect b="b" l="l" r="r" t="t"/>
                <a:pathLst>
                  <a:path extrusionOk="0" h="271" w="307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1" name="Google Shape;191;gef0d2f667d_0_1"/>
              <p:cNvSpPr/>
              <p:nvPr/>
            </p:nvSpPr>
            <p:spPr>
              <a:xfrm>
                <a:off x="4612" y="947"/>
                <a:ext cx="241" cy="247"/>
              </a:xfrm>
              <a:custGeom>
                <a:rect b="b" l="l" r="r" t="t"/>
                <a:pathLst>
                  <a:path extrusionOk="0" h="737" w="725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2" name="Google Shape;192;gef0d2f667d_0_1"/>
              <p:cNvSpPr/>
              <p:nvPr/>
            </p:nvSpPr>
            <p:spPr>
              <a:xfrm>
                <a:off x="4716" y="1006"/>
                <a:ext cx="70" cy="99"/>
              </a:xfrm>
              <a:custGeom>
                <a:rect b="b" l="l" r="r" t="t"/>
                <a:pathLst>
                  <a:path extrusionOk="0" h="298" w="209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3" name="Google Shape;193;gef0d2f667d_0_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194" name="Google Shape;194;gef0d2f667d_0_1"/>
              <p:cNvSpPr/>
              <p:nvPr/>
            </p:nvSpPr>
            <p:spPr>
              <a:xfrm>
                <a:off x="1899" y="577"/>
                <a:ext cx="272" cy="270"/>
              </a:xfrm>
              <a:custGeom>
                <a:rect b="b" l="l" r="r" t="t"/>
                <a:pathLst>
                  <a:path extrusionOk="0" h="811" w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gef0d2f667d_0_1"/>
              <p:cNvSpPr/>
              <p:nvPr/>
            </p:nvSpPr>
            <p:spPr>
              <a:xfrm>
                <a:off x="1983" y="660"/>
                <a:ext cx="103" cy="103"/>
              </a:xfrm>
              <a:custGeom>
                <a:rect b="b" l="l" r="r" t="t"/>
                <a:pathLst>
                  <a:path extrusionOk="0" h="308" w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gef0d2f667d_0_1"/>
              <p:cNvSpPr/>
              <p:nvPr/>
            </p:nvSpPr>
            <p:spPr>
              <a:xfrm>
                <a:off x="1747" y="423"/>
                <a:ext cx="574" cy="574"/>
              </a:xfrm>
              <a:custGeom>
                <a:rect b="b" l="l" r="r" t="t"/>
                <a:pathLst>
                  <a:path extrusionOk="0" h="1725" w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7" name="Google Shape;197;gef0d2f667d_0_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rect b="b" l="l" r="r" t="t"/>
              <a:pathLst>
                <a:path extrusionOk="0" h="1617" w="851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ef0d2f667d_0_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ef0d2f667d_0_1"/>
            <p:cNvSpPr/>
            <p:nvPr/>
          </p:nvSpPr>
          <p:spPr>
            <a:xfrm>
              <a:off x="608914" y="397455"/>
              <a:ext cx="179808" cy="140521"/>
            </a:xfrm>
            <a:custGeom>
              <a:rect b="b" l="l" r="r" t="t"/>
              <a:pathLst>
                <a:path extrusionOk="0" h="4293" w="5492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0" name="Google Shape;200;gef0d2f667d_0_1"/>
          <p:cNvGrpSpPr/>
          <p:nvPr/>
        </p:nvGrpSpPr>
        <p:grpSpPr>
          <a:xfrm>
            <a:off x="71059" y="860142"/>
            <a:ext cx="343613" cy="1961702"/>
            <a:chOff x="92708" y="905455"/>
            <a:chExt cx="523800" cy="2990400"/>
          </a:xfrm>
        </p:grpSpPr>
        <p:sp>
          <p:nvSpPr>
            <p:cNvPr id="201" name="Google Shape;201;gef0d2f667d_0_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fmla="val 16667" name="adj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2" name="Google Shape;202;gef0d2f667d_0_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03" name="Google Shape;203;gef0d2f667d_0_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rect b="b" l="l" r="r" t="t"/>
                <a:pathLst>
                  <a:path extrusionOk="0" h="6502400" w="6502401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04" name="Google Shape;204;gef0d2f667d_0_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05" name="Google Shape;205;gef0d2f667d_0_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rect b="b" l="l" r="r" t="t"/>
                  <a:pathLst>
                    <a:path extrusionOk="0" h="3298" w="3212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6" name="Google Shape;206;gef0d2f667d_0_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rect b="b" l="l" r="r" t="t"/>
                  <a:pathLst>
                    <a:path extrusionOk="0" h="398" w="635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7" name="Google Shape;207;gef0d2f667d_0_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rect b="b" l="l" r="r" t="t"/>
                  <a:pathLst>
                    <a:path extrusionOk="0" h="538" w="52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8" name="Google Shape;208;gef0d2f667d_0_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rect b="b" l="l" r="r" t="t"/>
                  <a:pathLst>
                    <a:path extrusionOk="0" h="630" w="613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09" name="Google Shape;209;gef0d2f667d_0_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10" name="Google Shape;210;gef0d2f667d_0_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rect b="b" l="l" r="r" t="t"/>
                  <a:pathLst>
                    <a:path extrusionOk="0" h="1141" w="1058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1" name="Google Shape;211;gef0d2f667d_0_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rect b="b" l="l" r="r" t="t"/>
                  <a:pathLst>
                    <a:path extrusionOk="0" h="782" w="781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2" name="Google Shape;212;gef0d2f667d_0_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3" name="Google Shape;213;gef0d2f667d_0_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4" name="Google Shape;214;gef0d2f667d_0_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rect b="b" l="l" r="r" t="t"/>
                  <a:pathLst>
                    <a:path extrusionOk="0" h="19" w="134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15" name="Google Shape;215;gef0d2f667d_0_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16" name="Google Shape;216;gef0d2f667d_0_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rect b="b" l="l" r="r" t="t"/>
                  <a:pathLst>
                    <a:path extrusionOk="0" h="455" w="421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7" name="Google Shape;217;gef0d2f667d_0_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rect b="b" l="l" r="r" t="t"/>
                  <a:pathLst>
                    <a:path extrusionOk="0" h="314" w="226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18" name="Google Shape;218;gef0d2f667d_0_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19" name="Google Shape;219;gef0d2f667d_0_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rect b="b" l="l" r="r" t="t"/>
                  <a:pathLst>
                    <a:path extrusionOk="0" h="631" w="296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" name="Google Shape;220;gef0d2f667d_0_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1" name="Google Shape;221;gef0d2f667d_0_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2" name="Google Shape;222;gef0d2f667d_0_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3" name="Google Shape;223;gef0d2f667d_0_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rect b="b" l="l" r="r" t="t"/>
                  <a:pathLst>
                    <a:path extrusionOk="0" h="274" w="429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24" name="Google Shape;224;gef0d2f667d_0_1"/>
          <p:cNvSpPr/>
          <p:nvPr/>
        </p:nvSpPr>
        <p:spPr>
          <a:xfrm>
            <a:off x="7018750" y="4993925"/>
            <a:ext cx="3049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PVMS(태양광 발전 전력 거래 시장)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태양광 발전 거래 시 매출액 정산 시 사용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정산금 = 발전량 * SMP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gef0d2f667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23" y="1308500"/>
            <a:ext cx="5567252" cy="3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f0d2f667d_0_1"/>
          <p:cNvSpPr/>
          <p:nvPr/>
        </p:nvSpPr>
        <p:spPr>
          <a:xfrm>
            <a:off x="6816725" y="3027325"/>
            <a:ext cx="287400" cy="21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f0d2f667d_0_1"/>
          <p:cNvSpPr/>
          <p:nvPr/>
        </p:nvSpPr>
        <p:spPr>
          <a:xfrm>
            <a:off x="10113850" y="3817750"/>
            <a:ext cx="287400" cy="15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ef0d2f667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312" y="1361888"/>
            <a:ext cx="3190096" cy="3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ef0d2f667d_0_1"/>
          <p:cNvSpPr/>
          <p:nvPr/>
        </p:nvSpPr>
        <p:spPr>
          <a:xfrm>
            <a:off x="1492276" y="4993930"/>
            <a:ext cx="3417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DRMS(DR 수요 거래 시장)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경제성 DR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거래 시 감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 정산 시 SMP 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정산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 = 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낙찰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량 * SMP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ef0d2f667d_0_1"/>
          <p:cNvSpPr/>
          <p:nvPr/>
        </p:nvSpPr>
        <p:spPr>
          <a:xfrm>
            <a:off x="4024200" y="2744719"/>
            <a:ext cx="400500" cy="36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"/>
          <p:cNvSpPr/>
          <p:nvPr/>
        </p:nvSpPr>
        <p:spPr>
          <a:xfrm>
            <a:off x="242886" y="285750"/>
            <a:ext cx="11706300" cy="6572100"/>
          </a:xfrm>
          <a:prstGeom prst="round2SameRect">
            <a:avLst>
              <a:gd fmla="val 918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01600" rotWithShape="0" dir="16200000" dist="38100">
              <a:srgbClr val="000000">
                <a:alpha val="1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242887" y="285750"/>
            <a:ext cx="11706225" cy="36195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3141"/>
          </a:solidFill>
          <a:ln>
            <a:noFill/>
          </a:ln>
          <a:effectLst>
            <a:outerShdw rotWithShape="0" algn="t" dir="5400000" dist="63500">
              <a:srgbClr val="1FDE7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진행 과정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7" name="Google Shape;237;p3"/>
          <p:cNvGrpSpPr/>
          <p:nvPr/>
        </p:nvGrpSpPr>
        <p:grpSpPr>
          <a:xfrm>
            <a:off x="608914" y="379045"/>
            <a:ext cx="11143262" cy="215444"/>
            <a:chOff x="608914" y="379045"/>
            <a:chExt cx="11143262" cy="215444"/>
          </a:xfrm>
        </p:grpSpPr>
        <p:grpSp>
          <p:nvGrpSpPr>
            <p:cNvPr id="238" name="Google Shape;238;p3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4594" y="900"/>
                <a:ext cx="102" cy="91"/>
              </a:xfrm>
              <a:custGeom>
                <a:rect b="b" l="l" r="r" t="t"/>
                <a:pathLst>
                  <a:path extrusionOk="0" h="273" w="307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768" y="900"/>
                <a:ext cx="102" cy="90"/>
              </a:xfrm>
              <a:custGeom>
                <a:rect b="b" l="l" r="r" t="t"/>
                <a:pathLst>
                  <a:path extrusionOk="0" h="271" w="307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612" y="947"/>
                <a:ext cx="241" cy="246"/>
              </a:xfrm>
              <a:custGeom>
                <a:rect b="b" l="l" r="r" t="t"/>
                <a:pathLst>
                  <a:path extrusionOk="0" h="737" w="725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716" y="1006"/>
                <a:ext cx="70" cy="99"/>
              </a:xfrm>
              <a:custGeom>
                <a:rect b="b" l="l" r="r" t="t"/>
                <a:pathLst>
                  <a:path extrusionOk="0" h="298" w="209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244" name="Google Shape;244;p3"/>
              <p:cNvSpPr/>
              <p:nvPr/>
            </p:nvSpPr>
            <p:spPr>
              <a:xfrm>
                <a:off x="1899" y="577"/>
                <a:ext cx="271" cy="270"/>
              </a:xfrm>
              <a:custGeom>
                <a:rect b="b" l="l" r="r" t="t"/>
                <a:pathLst>
                  <a:path extrusionOk="0" h="811" w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1983" y="660"/>
                <a:ext cx="103" cy="103"/>
              </a:xfrm>
              <a:custGeom>
                <a:rect b="b" l="l" r="r" t="t"/>
                <a:pathLst>
                  <a:path extrusionOk="0" h="308" w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1747" y="423"/>
                <a:ext cx="575" cy="575"/>
              </a:xfrm>
              <a:custGeom>
                <a:rect b="b" l="l" r="r" t="t"/>
                <a:pathLst>
                  <a:path extrusionOk="0" h="1725" w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7" name="Google Shape;247;p3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rect b="b" l="l" r="r" t="t"/>
              <a:pathLst>
                <a:path extrusionOk="0" h="1617" w="851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8914" y="397455"/>
              <a:ext cx="179805" cy="140525"/>
            </a:xfrm>
            <a:custGeom>
              <a:rect b="b" l="l" r="r" t="t"/>
              <a:pathLst>
                <a:path extrusionOk="0" h="4293" w="5492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71058" y="860128"/>
            <a:ext cx="343654" cy="1961570"/>
            <a:chOff x="92708" y="905455"/>
            <a:chExt cx="523875" cy="2990270"/>
          </a:xfrm>
        </p:grpSpPr>
        <p:sp>
          <p:nvSpPr>
            <p:cNvPr id="251" name="Google Shape;251;p3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fmla="val 16667" name="adj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2" name="Google Shape;252;p3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rect b="b" l="l" r="r" t="t"/>
                <a:pathLst>
                  <a:path extrusionOk="0" h="6502400" w="6502401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54" name="Google Shape;254;p3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rect b="b" l="l" r="r" t="t"/>
                  <a:pathLst>
                    <a:path extrusionOk="0" h="3298" w="3212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rect b="b" l="l" r="r" t="t"/>
                  <a:pathLst>
                    <a:path extrusionOk="0" h="398" w="635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rect b="b" l="l" r="r" t="t"/>
                  <a:pathLst>
                    <a:path extrusionOk="0" h="538" w="52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rect b="b" l="l" r="r" t="t"/>
                  <a:pathLst>
                    <a:path extrusionOk="0" h="630" w="613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59" name="Google Shape;259;p3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260" name="Google Shape;260;p3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rect b="b" l="l" r="r" t="t"/>
                  <a:pathLst>
                    <a:path extrusionOk="0" h="1141" w="1058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rect b="b" l="l" r="r" t="t"/>
                  <a:pathLst>
                    <a:path extrusionOk="0" h="782" w="781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3" name="Google Shape;263;p3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rect b="b" l="l" r="r" t="t"/>
                  <a:pathLst>
                    <a:path extrusionOk="0" h="19" w="203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4" name="Google Shape;264;p3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rect b="b" l="l" r="r" t="t"/>
                  <a:pathLst>
                    <a:path extrusionOk="0" h="19" w="134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5" name="Google Shape;265;p3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266" name="Google Shape;266;p3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rect b="b" l="l" r="r" t="t"/>
                  <a:pathLst>
                    <a:path extrusionOk="0" h="455" w="421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7" name="Google Shape;267;p3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rect b="b" l="l" r="r" t="t"/>
                  <a:pathLst>
                    <a:path extrusionOk="0" h="314" w="226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8" name="Google Shape;268;p3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269" name="Google Shape;269;p3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rect b="b" l="l" r="r" t="t"/>
                  <a:pathLst>
                    <a:path extrusionOk="0" h="631" w="296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3" name="Google Shape;273;p3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rect b="b" l="l" r="r" t="t"/>
                  <a:pathLst>
                    <a:path extrusionOk="0" h="274" w="429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74" name="Google Shape;274;p3"/>
          <p:cNvSpPr txBox="1"/>
          <p:nvPr/>
        </p:nvSpPr>
        <p:spPr>
          <a:xfrm>
            <a:off x="1607915" y="2964528"/>
            <a:ext cx="5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i="0" sz="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5" name="Google Shape;275;p3"/>
          <p:cNvCxnSpPr/>
          <p:nvPr/>
        </p:nvCxnSpPr>
        <p:spPr>
          <a:xfrm>
            <a:off x="1603809" y="1691872"/>
            <a:ext cx="0" cy="1116000"/>
          </a:xfrm>
          <a:prstGeom prst="straightConnector1">
            <a:avLst/>
          </a:prstGeom>
          <a:noFill/>
          <a:ln cap="flat" cmpd="sng" w="19050">
            <a:solidFill>
              <a:srgbClr val="023141"/>
            </a:solidFill>
            <a:prstDash val="solid"/>
            <a:miter lim="800000"/>
            <a:headEnd len="sm" w="sm" type="oval"/>
            <a:tailEnd len="sm" w="sm" type="oval"/>
          </a:ln>
        </p:spPr>
      </p:cxnSp>
      <p:sp>
        <p:nvSpPr>
          <p:cNvPr id="276" name="Google Shape;276;p3"/>
          <p:cNvSpPr/>
          <p:nvPr/>
        </p:nvSpPr>
        <p:spPr>
          <a:xfrm>
            <a:off x="1705352" y="1435112"/>
            <a:ext cx="25152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크롤링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KPX에 있는 데이터 크롤링</a:t>
            </a:r>
            <a:endParaRPr/>
          </a:p>
        </p:txBody>
      </p:sp>
      <p:sp>
        <p:nvSpPr>
          <p:cNvPr id="277" name="Google Shape;277;p3"/>
          <p:cNvSpPr txBox="1"/>
          <p:nvPr/>
        </p:nvSpPr>
        <p:spPr>
          <a:xfrm>
            <a:off x="5034064" y="2964528"/>
            <a:ext cx="5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8" name="Google Shape;278;p3"/>
          <p:cNvCxnSpPr/>
          <p:nvPr/>
        </p:nvCxnSpPr>
        <p:spPr>
          <a:xfrm>
            <a:off x="5029958" y="1691872"/>
            <a:ext cx="0" cy="1116000"/>
          </a:xfrm>
          <a:prstGeom prst="straightConnector1">
            <a:avLst/>
          </a:prstGeom>
          <a:noFill/>
          <a:ln cap="flat" cmpd="sng" w="19050">
            <a:solidFill>
              <a:srgbClr val="023141"/>
            </a:solidFill>
            <a:prstDash val="solid"/>
            <a:miter lim="800000"/>
            <a:headEnd len="sm" w="sm" type="oval"/>
            <a:tailEnd len="sm" w="sm" type="oval"/>
          </a:ln>
        </p:spPr>
      </p:cxnSp>
      <p:sp>
        <p:nvSpPr>
          <p:cNvPr id="279" name="Google Shape;279;p3"/>
          <p:cNvSpPr/>
          <p:nvPr/>
        </p:nvSpPr>
        <p:spPr>
          <a:xfrm>
            <a:off x="5131500" y="1435100"/>
            <a:ext cx="27411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학습 모델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전처리, 모델 학습, 성능평가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유가 변동사항 반영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"/>
          <p:cNvSpPr txBox="1"/>
          <p:nvPr/>
        </p:nvSpPr>
        <p:spPr>
          <a:xfrm>
            <a:off x="8460213" y="2964528"/>
            <a:ext cx="5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i="0" sz="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1" name="Google Shape;281;p3"/>
          <p:cNvCxnSpPr/>
          <p:nvPr/>
        </p:nvCxnSpPr>
        <p:spPr>
          <a:xfrm>
            <a:off x="8456107" y="1691872"/>
            <a:ext cx="0" cy="1116000"/>
          </a:xfrm>
          <a:prstGeom prst="straightConnector1">
            <a:avLst/>
          </a:prstGeom>
          <a:noFill/>
          <a:ln cap="flat" cmpd="sng" w="19050">
            <a:solidFill>
              <a:srgbClr val="1FDE7F"/>
            </a:solidFill>
            <a:prstDash val="solid"/>
            <a:miter lim="800000"/>
            <a:headEnd len="sm" w="sm" type="oval"/>
            <a:tailEnd len="sm" w="sm" type="oval"/>
          </a:ln>
        </p:spPr>
      </p:cxnSp>
      <p:sp>
        <p:nvSpPr>
          <p:cNvPr id="282" name="Google Shape;282;p3"/>
          <p:cNvSpPr/>
          <p:nvPr/>
        </p:nvSpPr>
        <p:spPr>
          <a:xfrm>
            <a:off x="8557650" y="1435112"/>
            <a:ext cx="25152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시각화(대시보드)</a:t>
            </a:r>
            <a:endParaRPr b="1" sz="1600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SMP와 예측된 SMP 비교를 위해 대시보드로 구성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1430200" y="814000"/>
            <a:ext cx="9169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목표:</a:t>
            </a:r>
            <a:r>
              <a:rPr lang="en-US"/>
              <a:t> </a:t>
            </a:r>
            <a:r>
              <a:rPr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전력거래소에 업로드 되는 SMP 크롤링하여 딥러닝을 통해 앞으로의 SMP 예측 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800" y="3272325"/>
            <a:ext cx="6852301" cy="298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f0d2f667d_0_112"/>
          <p:cNvSpPr/>
          <p:nvPr/>
        </p:nvSpPr>
        <p:spPr>
          <a:xfrm>
            <a:off x="612450" y="2435275"/>
            <a:ext cx="10967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b="1" i="1" sz="4400" u="none" cap="none" strike="noStrik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ef0d2f667d_0_112"/>
          <p:cNvSpPr/>
          <p:nvPr/>
        </p:nvSpPr>
        <p:spPr>
          <a:xfrm>
            <a:off x="3429000" y="3403799"/>
            <a:ext cx="5435700" cy="362100"/>
          </a:xfrm>
          <a:prstGeom prst="rect">
            <a:avLst/>
          </a:prstGeom>
          <a:solidFill>
            <a:srgbClr val="023141"/>
          </a:solidFill>
          <a:ln>
            <a:noFill/>
          </a:ln>
          <a:effectLst>
            <a:outerShdw rotWithShape="0" algn="t" dir="5400000" dist="63500">
              <a:srgbClr val="1FDE7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컴퓨터공학과 2016014158 장규범</a:t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2021-09-01T03:47:27Z</dcterms:created>
  <dc:creator>조현석</dc:creator>
</cp:coreProperties>
</file>